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448" r:id="rId5"/>
    <p:sldId id="259" r:id="rId6"/>
    <p:sldId id="2484" r:id="rId7"/>
    <p:sldId id="2483" r:id="rId8"/>
    <p:sldId id="2485" r:id="rId9"/>
    <p:sldId id="2486" r:id="rId10"/>
    <p:sldId id="2487" r:id="rId11"/>
    <p:sldId id="2489" r:id="rId12"/>
    <p:sldId id="2490" r:id="rId13"/>
    <p:sldId id="2466" r:id="rId14"/>
    <p:sldId id="2463" r:id="rId15"/>
    <p:sldId id="2488"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033" autoAdjust="0"/>
  </p:normalViewPr>
  <p:slideViewPr>
    <p:cSldViewPr snapToGrid="0">
      <p:cViewPr varScale="1">
        <p:scale>
          <a:sx n="108" d="100"/>
          <a:sy n="108" d="100"/>
        </p:scale>
        <p:origin x="516" y="10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5/6/2024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7" descr="close up of computer code">
            <a:extLst>
              <a:ext uri="{FF2B5EF4-FFF2-40B4-BE49-F238E27FC236}">
                <a16:creationId xmlns:a16="http://schemas.microsoft.com/office/drawing/2014/main" id="{7861C704-088A-7EF6-91AD-9363AB622DD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a:prstGeom prst="rect">
            <a:avLst/>
          </a:prstGeo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 dirty="0"/>
              <a:t>System Design &amp; Analysis</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5.8.2024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PHASE FINAL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bstract image">
            <a:extLst>
              <a:ext uri="{FF2B5EF4-FFF2-40B4-BE49-F238E27FC236}">
                <a16:creationId xmlns:a16="http://schemas.microsoft.com/office/drawing/2014/main" id="{10C261F5-27E5-A8D9-57BF-8DCB0A00F6B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54869" r="205"/>
          <a:stretch/>
        </p:blipFill>
        <p:spPr>
          <a:xfrm>
            <a:off x="-1" y="0"/>
            <a:ext cx="5477523"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29" y="411225"/>
            <a:ext cx="5630887" cy="956373"/>
          </a:xfrm>
        </p:spPr>
        <p:txBody>
          <a:bodyPr anchor="t">
            <a:noAutofit/>
          </a:bodyPr>
          <a:lstStyle/>
          <a:p>
            <a:r>
              <a:rPr lang="en-US" sz="3600" dirty="0"/>
              <a:t>Technology:</a:t>
            </a:r>
            <a:br>
              <a:rPr lang="en-US" sz="3600" dirty="0"/>
            </a:br>
            <a:r>
              <a:rPr lang="en-US" sz="3600" dirty="0"/>
              <a:t>hardware &amp; software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574543"/>
            <a:ext cx="4646246" cy="303848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marL="342900" marR="0" lvl="0" indent="-342900">
              <a:spcBef>
                <a:spcPts val="0"/>
              </a:spcBef>
              <a:spcAft>
                <a:spcPts val="0"/>
              </a:spcAft>
              <a:buFont typeface="Symbol" panose="05050102010706020507" pitchFamily="18" charset="2"/>
              <a:buChar char=""/>
            </a:pPr>
            <a:r>
              <a:rPr lang="en-US" dirty="0"/>
              <a:t>Local </a:t>
            </a:r>
            <a:r>
              <a:rPr lang="en-US" dirty="0" err="1"/>
              <a:t>Local</a:t>
            </a:r>
            <a:r>
              <a:rPr lang="en-US" dirty="0"/>
              <a:t> Host Laptop/Desktop</a:t>
            </a:r>
          </a:p>
          <a:p>
            <a:pPr marL="342900" marR="0" lvl="0" indent="-342900">
              <a:spcBef>
                <a:spcPts val="0"/>
              </a:spcBef>
              <a:spcAft>
                <a:spcPts val="0"/>
              </a:spcAft>
              <a:buFont typeface="Symbol" panose="05050102010706020507" pitchFamily="18" charset="2"/>
              <a:buChar char=""/>
            </a:pPr>
            <a:r>
              <a:rPr lang="en-US" dirty="0"/>
              <a:t>Local Host Router</a:t>
            </a:r>
          </a:p>
          <a:p>
            <a:pPr marL="342900" indent="-342900">
              <a:buFont typeface="Arial" panose="020B0604020202020204" pitchFamily="34" charset="0"/>
              <a:buChar char="•"/>
            </a:pPr>
            <a:r>
              <a:rPr lang="en-US" dirty="0" err="1"/>
              <a:t>VSCode</a:t>
            </a:r>
            <a:r>
              <a:rPr lang="en-US" dirty="0"/>
              <a:t> IDE</a:t>
            </a:r>
          </a:p>
          <a:p>
            <a:pPr marL="342900" indent="-342900">
              <a:buFont typeface="Arial" panose="020B0604020202020204" pitchFamily="34" charset="0"/>
              <a:buChar char="•"/>
            </a:pPr>
            <a:r>
              <a:rPr lang="en-US" dirty="0"/>
              <a:t>Django (includes SQL database)</a:t>
            </a:r>
          </a:p>
          <a:p>
            <a:pPr marL="342900" indent="-342900">
              <a:buFont typeface="Arial" panose="020B0604020202020204" pitchFamily="34" charset="0"/>
              <a:buChar char="•"/>
            </a:pPr>
            <a:r>
              <a:rPr lang="en-US" dirty="0"/>
              <a:t>Python 3.11.8</a:t>
            </a:r>
          </a:p>
          <a:p>
            <a:pPr marL="342900" indent="-342900">
              <a:buFont typeface="Arial" panose="020B0604020202020204" pitchFamily="34" charset="0"/>
              <a:buChar char="•"/>
            </a:pPr>
            <a:r>
              <a:rPr lang="en-US" dirty="0"/>
              <a:t>Google Authentication API</a:t>
            </a:r>
          </a:p>
          <a:p>
            <a:pPr marL="342900" indent="-342900">
              <a:buFont typeface="Arial" panose="020B0604020202020204" pitchFamily="34" charset="0"/>
              <a:buChar char="•"/>
            </a:pPr>
            <a:r>
              <a:rPr lang="en-US" dirty="0"/>
              <a:t>Azure Image Recognition AI API</a:t>
            </a:r>
          </a:p>
        </p:txBody>
      </p:sp>
    </p:spTree>
    <p:extLst>
      <p:ext uri="{BB962C8B-B14F-4D97-AF65-F5344CB8AC3E}">
        <p14:creationId xmlns:p14="http://schemas.microsoft.com/office/powerpoint/2010/main" val="244162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1" y="401907"/>
            <a:ext cx="5251450" cy="1661297"/>
          </a:xfrm>
        </p:spPr>
        <p:txBody>
          <a:bodyPr anchor="t">
            <a:normAutofit/>
          </a:bodyPr>
          <a:lstStyle/>
          <a:p>
            <a:r>
              <a:rPr lang="en-US" dirty="0"/>
              <a:t>database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29" y="1822370"/>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281561"/>
            <a:ext cx="5720179" cy="417453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Bef>
                <a:spcPts val="1200"/>
              </a:spcBef>
            </a:pPr>
            <a:r>
              <a:rPr lang="en-US" sz="1800" dirty="0"/>
              <a:t>The Django framework includes SQL database management accessible through the administrative section of the website. We set up the following animal name database with the species and names for the Azure image recognition API to reference:</a:t>
            </a:r>
          </a:p>
          <a:p>
            <a:pPr marL="342900" indent="-342900">
              <a:spcBef>
                <a:spcPts val="1200"/>
              </a:spcBef>
              <a:buFont typeface="Arial" panose="020B0604020202020204" pitchFamily="34" charset="0"/>
              <a:buChar char="•"/>
            </a:pPr>
            <a:r>
              <a:rPr lang="en-US" sz="1800" dirty="0"/>
              <a:t>Cats</a:t>
            </a:r>
          </a:p>
          <a:p>
            <a:pPr marL="342900" indent="-342900">
              <a:spcBef>
                <a:spcPts val="1200"/>
              </a:spcBef>
              <a:buFont typeface="Arial" panose="020B0604020202020204" pitchFamily="34" charset="0"/>
              <a:buChar char="•"/>
            </a:pPr>
            <a:r>
              <a:rPr lang="en-US" sz="1800" dirty="0"/>
              <a:t>Dogs</a:t>
            </a:r>
          </a:p>
          <a:p>
            <a:pPr marL="342900" indent="-342900">
              <a:spcBef>
                <a:spcPts val="1200"/>
              </a:spcBef>
              <a:buFont typeface="Arial" panose="020B0604020202020204" pitchFamily="34" charset="0"/>
              <a:buChar char="•"/>
            </a:pPr>
            <a:r>
              <a:rPr lang="en-US" sz="1800" dirty="0"/>
              <a:t>Birds</a:t>
            </a:r>
          </a:p>
          <a:p>
            <a:pPr marL="342900" indent="-342900">
              <a:spcBef>
                <a:spcPts val="1200"/>
              </a:spcBef>
              <a:buFont typeface="Arial" panose="020B0604020202020204" pitchFamily="34" charset="0"/>
              <a:buChar char="•"/>
            </a:pPr>
            <a:r>
              <a:rPr lang="en-US" sz="1800" dirty="0"/>
              <a:t>Hamsters</a:t>
            </a:r>
          </a:p>
          <a:p>
            <a:pPr marL="342900" indent="-342900">
              <a:spcBef>
                <a:spcPts val="1200"/>
              </a:spcBef>
              <a:buFont typeface="Arial" panose="020B0604020202020204" pitchFamily="34" charset="0"/>
              <a:buChar char="•"/>
            </a:pPr>
            <a:r>
              <a:rPr lang="en-US" sz="1800" dirty="0"/>
              <a:t>Snakes</a:t>
            </a:r>
          </a:p>
          <a:p>
            <a:pPr marL="342900" indent="-342900">
              <a:spcBef>
                <a:spcPts val="1200"/>
              </a:spcBef>
              <a:buFont typeface="Arial" panose="020B0604020202020204" pitchFamily="34" charset="0"/>
              <a:buChar char="•"/>
            </a:pPr>
            <a:r>
              <a:rPr lang="en-US" sz="1800" dirty="0"/>
              <a:t>Cows</a:t>
            </a:r>
          </a:p>
        </p:txBody>
      </p:sp>
      <p:pic>
        <p:nvPicPr>
          <p:cNvPr id="4" name="Picture Placeholder 7">
            <a:extLst>
              <a:ext uri="{FF2B5EF4-FFF2-40B4-BE49-F238E27FC236}">
                <a16:creationId xmlns:a16="http://schemas.microsoft.com/office/drawing/2014/main" id="{EFC42499-7A07-6EF5-2A4A-AD93E002BC94}"/>
              </a:ext>
            </a:extLst>
          </p:cNvPr>
          <p:cNvPicPr>
            <a:picLocks noChangeAspect="1"/>
          </p:cNvPicPr>
          <p:nvPr/>
        </p:nvPicPr>
        <p:blipFill>
          <a:blip r:embed="rId2"/>
          <a:srcRect/>
          <a:stretch/>
        </p:blipFill>
        <p:spPr>
          <a:xfrm>
            <a:off x="-150810" y="1"/>
            <a:ext cx="6246006" cy="683342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409489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BD19BE3-0278-A283-35A2-62893F102451}"/>
              </a:ext>
            </a:extLst>
          </p:cNvPr>
          <p:cNvSpPr>
            <a:spLocks noGrp="1"/>
          </p:cNvSpPr>
          <p:nvPr>
            <p:ph type="title"/>
          </p:nvPr>
        </p:nvSpPr>
        <p:spPr>
          <a:xfrm>
            <a:off x="594519" y="1"/>
            <a:ext cx="11002962" cy="923277"/>
          </a:xfrm>
        </p:spPr>
        <p:txBody>
          <a:bodyPr/>
          <a:lstStyle/>
          <a:p>
            <a:r>
              <a:rPr lang="en-US" dirty="0"/>
              <a:t>Data flow</a:t>
            </a:r>
          </a:p>
        </p:txBody>
      </p:sp>
      <p:pic>
        <p:nvPicPr>
          <p:cNvPr id="31" name="Picture 30">
            <a:extLst>
              <a:ext uri="{FF2B5EF4-FFF2-40B4-BE49-F238E27FC236}">
                <a16:creationId xmlns:a16="http://schemas.microsoft.com/office/drawing/2014/main" id="{1F932009-23F3-15FB-1122-BA3AAE775BB8}"/>
              </a:ext>
            </a:extLst>
          </p:cNvPr>
          <p:cNvPicPr>
            <a:picLocks noChangeAspect="1"/>
          </p:cNvPicPr>
          <p:nvPr/>
        </p:nvPicPr>
        <p:blipFill rotWithShape="1">
          <a:blip r:embed="rId2"/>
          <a:srcRect l="-602" t="-389" r="602" b="59030"/>
          <a:stretch/>
        </p:blipFill>
        <p:spPr>
          <a:xfrm>
            <a:off x="1286976" y="923278"/>
            <a:ext cx="4310591" cy="3506679"/>
          </a:xfrm>
          <a:prstGeom prst="rect">
            <a:avLst/>
          </a:prstGeom>
        </p:spPr>
      </p:pic>
      <p:pic>
        <p:nvPicPr>
          <p:cNvPr id="32" name="Picture 31">
            <a:extLst>
              <a:ext uri="{FF2B5EF4-FFF2-40B4-BE49-F238E27FC236}">
                <a16:creationId xmlns:a16="http://schemas.microsoft.com/office/drawing/2014/main" id="{66F72BB9-AEBF-E4C9-16A4-5F5B928FA123}"/>
              </a:ext>
            </a:extLst>
          </p:cNvPr>
          <p:cNvPicPr>
            <a:picLocks noChangeAspect="1"/>
          </p:cNvPicPr>
          <p:nvPr/>
        </p:nvPicPr>
        <p:blipFill rotWithShape="1">
          <a:blip r:embed="rId2"/>
          <a:srcRect t="36483"/>
          <a:stretch/>
        </p:blipFill>
        <p:spPr>
          <a:xfrm>
            <a:off x="6804382" y="923278"/>
            <a:ext cx="4594546" cy="5740075"/>
          </a:xfrm>
          <a:prstGeom prst="rect">
            <a:avLst/>
          </a:prstGeom>
        </p:spPr>
      </p:pic>
    </p:spTree>
    <p:extLst>
      <p:ext uri="{BB962C8B-B14F-4D97-AF65-F5344CB8AC3E}">
        <p14:creationId xmlns:p14="http://schemas.microsoft.com/office/powerpoint/2010/main" val="49765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LIVE demo</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169602"/>
            <a:ext cx="5167313" cy="518795"/>
          </a:xfrm>
        </p:spPr>
        <p:txBody>
          <a:bodyPr/>
          <a:lstStyle/>
          <a:p>
            <a:r>
              <a:rPr lang="en-US" dirty="0"/>
              <a:t>Team 1: Final Presentation</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415596" y="341643"/>
            <a:ext cx="5251450" cy="1661297"/>
          </a:xfrm>
        </p:spPr>
        <p:txBody>
          <a:bodyPr/>
          <a:lstStyle/>
          <a:p>
            <a:pPr algn="ctr">
              <a:lnSpc>
                <a:spcPct val="100000"/>
              </a:lnSpc>
              <a:spcBef>
                <a:spcPts val="0"/>
              </a:spcBef>
            </a:pPr>
            <a:r>
              <a:rPr lang="en-US" sz="4000" dirty="0"/>
              <a:t>“We’re not to blame for your pet’s bad name”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idx="1"/>
          </p:nvPr>
        </p:nvSpPr>
        <p:spPr>
          <a:xfrm>
            <a:off x="6297819" y="2240305"/>
            <a:ext cx="5251450" cy="602490"/>
          </a:xfrm>
        </p:spPr>
        <p:txBody>
          <a:bodyPr/>
          <a:lstStyle/>
          <a:p>
            <a:r>
              <a:rPr lang="en-US" sz="3600" b="1" dirty="0"/>
              <a:t>PET NAMER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4294967295"/>
          </p:nvPr>
        </p:nvSpPr>
        <p:spPr>
          <a:xfrm>
            <a:off x="6297817" y="2927460"/>
            <a:ext cx="5251451" cy="3388143"/>
          </a:xfrm>
        </p:spPr>
        <p:txBody>
          <a:bodyPr>
            <a:normAutofit fontScale="70000" lnSpcReduction="20000"/>
          </a:bodyPr>
          <a:lstStyle/>
          <a:p>
            <a:pPr marL="0" indent="0" algn="ctr">
              <a:lnSpc>
                <a:spcPct val="160000"/>
              </a:lnSpc>
              <a:buNone/>
            </a:pPr>
            <a:r>
              <a:rPr lang="en-US" sz="3400" cap="small" spc="50" dirty="0">
                <a:cs typeface="Biome Light" panose="020B0303030204020804" pitchFamily="34" charset="0"/>
              </a:rPr>
              <a:t>Would you like help picking </a:t>
            </a:r>
          </a:p>
          <a:p>
            <a:pPr marL="0" indent="0" algn="ctr">
              <a:lnSpc>
                <a:spcPct val="160000"/>
              </a:lnSpc>
              <a:spcBef>
                <a:spcPts val="0"/>
              </a:spcBef>
              <a:buNone/>
            </a:pPr>
            <a:r>
              <a:rPr lang="en-US" sz="3400" cap="small" spc="50" dirty="0">
                <a:cs typeface="Biome Light" panose="020B0303030204020804" pitchFamily="34" charset="0"/>
              </a:rPr>
              <a:t>a name for your pet? </a:t>
            </a:r>
          </a:p>
          <a:p>
            <a:pPr marL="0" indent="0" algn="ctr">
              <a:lnSpc>
                <a:spcPct val="160000"/>
              </a:lnSpc>
              <a:buNone/>
            </a:pPr>
            <a:r>
              <a:rPr lang="en-US" sz="3400" cap="small" spc="50" dirty="0">
                <a:cs typeface="Biome Light" panose="020B0303030204020804" pitchFamily="34" charset="0"/>
              </a:rPr>
              <a:t>Simply upload a picture and </a:t>
            </a:r>
          </a:p>
          <a:p>
            <a:pPr marL="0" indent="0" algn="ctr">
              <a:lnSpc>
                <a:spcPct val="160000"/>
              </a:lnSpc>
              <a:spcBef>
                <a:spcPts val="0"/>
              </a:spcBef>
              <a:buNone/>
            </a:pPr>
            <a:r>
              <a:rPr lang="en-US" sz="3400" cap="small" spc="50" dirty="0">
                <a:cs typeface="Biome Light" panose="020B0303030204020804" pitchFamily="34" charset="0"/>
              </a:rPr>
              <a:t>we’ll recommend a few </a:t>
            </a:r>
          </a:p>
          <a:p>
            <a:pPr marL="0" indent="0" algn="ctr">
              <a:lnSpc>
                <a:spcPct val="160000"/>
              </a:lnSpc>
              <a:spcBef>
                <a:spcPts val="0"/>
              </a:spcBef>
              <a:buNone/>
            </a:pPr>
            <a:r>
              <a:rPr lang="en-US" sz="3400" cap="small" spc="50" dirty="0">
                <a:cs typeface="Biome Light" panose="020B0303030204020804" pitchFamily="34" charset="0"/>
              </a:rPr>
              <a:t>different names for you!</a:t>
            </a:r>
          </a:p>
          <a:p>
            <a:pPr marL="0" indent="0" algn="ctr">
              <a:lnSpc>
                <a:spcPct val="160000"/>
              </a:lnSpc>
              <a:buNone/>
            </a:pPr>
            <a:r>
              <a:rPr lang="en-US" sz="2300" cap="small" spc="50" dirty="0">
                <a:cs typeface="Biome Light" panose="020B0303030204020804" pitchFamily="34" charset="0"/>
              </a:rPr>
              <a:t>*Cats, Dogs, Birds, snakes, Hamsters, and Cows</a:t>
            </a:r>
          </a:p>
          <a:p>
            <a:pPr marL="0" indent="0">
              <a:buNone/>
            </a:pPr>
            <a:endParaRPr lang="en-US" sz="2800" cap="small" spc="50" dirty="0"/>
          </a:p>
          <a:p>
            <a:pPr marL="0" indent="0">
              <a:buNone/>
            </a:pPr>
            <a:endParaRPr lang="en-US" sz="2800" cap="small" spc="50" dirty="0"/>
          </a:p>
        </p:txBody>
      </p:sp>
      <p:pic>
        <p:nvPicPr>
          <p:cNvPr id="22" name="Picture Placeholder 21">
            <a:extLst>
              <a:ext uri="{FF2B5EF4-FFF2-40B4-BE49-F238E27FC236}">
                <a16:creationId xmlns:a16="http://schemas.microsoft.com/office/drawing/2014/main" id="{D9C80755-2787-0578-1231-F139AB30B8DC}"/>
              </a:ext>
            </a:extLst>
          </p:cNvPr>
          <p:cNvPicPr>
            <a:picLocks noGrp="1" noChangeAspect="1"/>
          </p:cNvPicPr>
          <p:nvPr>
            <p:ph type="pic" sz="quarter" idx="13"/>
          </p:nvPr>
        </p:nvPicPr>
        <p:blipFill>
          <a:blip r:embed="rId3"/>
          <a:srcRect l="5617" r="5617"/>
          <a:stretch>
            <a:fillRect/>
          </a:stretch>
        </p:blipFill>
        <p:spPr/>
      </p:pic>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a:t>
            </a:r>
            <a:br>
              <a:rPr lang="en-US" sz="4800" dirty="0"/>
            </a:br>
            <a:r>
              <a:rPr lang="en-US" sz="4800" dirty="0"/>
              <a:t>landing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200" dirty="0"/>
              <a:t>When a pet owner IS NOT logged in, this is the home page.</a:t>
            </a:r>
          </a:p>
          <a:p>
            <a:r>
              <a:rPr lang="en-US" sz="2200" dirty="0"/>
              <a:t>Navigation bar links:</a:t>
            </a:r>
          </a:p>
          <a:p>
            <a:pPr marL="342900" indent="-342900">
              <a:buFont typeface="Arial" panose="020B0604020202020204" pitchFamily="34" charset="0"/>
              <a:buChar char="•"/>
            </a:pPr>
            <a:r>
              <a:rPr lang="en-US" sz="2200" dirty="0"/>
              <a:t>Home </a:t>
            </a:r>
            <a:r>
              <a:rPr lang="en-US" sz="2200" dirty="0">
                <a:solidFill>
                  <a:schemeClr val="tx1">
                    <a:lumMod val="50000"/>
                    <a:lumOff val="50000"/>
                  </a:schemeClr>
                </a:solidFill>
              </a:rPr>
              <a:t>(current page)</a:t>
            </a:r>
          </a:p>
          <a:p>
            <a:pPr marL="342900" indent="-342900">
              <a:buFont typeface="Arial" panose="020B0604020202020204" pitchFamily="34" charset="0"/>
              <a:buChar char="•"/>
            </a:pPr>
            <a:r>
              <a:rPr lang="en-US" sz="2200" dirty="0"/>
              <a:t>Login </a:t>
            </a:r>
            <a:r>
              <a:rPr lang="en-US" sz="2200" dirty="0">
                <a:solidFill>
                  <a:schemeClr val="tx1">
                    <a:lumMod val="50000"/>
                    <a:lumOff val="50000"/>
                  </a:schemeClr>
                </a:solidFill>
              </a:rPr>
              <a:t>(must already have an account)</a:t>
            </a:r>
          </a:p>
          <a:p>
            <a:pPr marL="342900" indent="-342900">
              <a:buFont typeface="Arial" panose="020B0604020202020204" pitchFamily="34" charset="0"/>
              <a:buChar char="•"/>
            </a:pPr>
            <a:r>
              <a:rPr lang="en-US" sz="2200" dirty="0"/>
              <a:t>Signup </a:t>
            </a:r>
            <a:r>
              <a:rPr lang="en-US" sz="2200" dirty="0">
                <a:solidFill>
                  <a:schemeClr val="tx1">
                    <a:lumMod val="50000"/>
                    <a:lumOff val="50000"/>
                  </a:schemeClr>
                </a:solidFill>
              </a:rPr>
              <a:t>(create new account)</a:t>
            </a:r>
          </a:p>
          <a:p>
            <a:endParaRPr lang="en-US" sz="2200" dirty="0">
              <a:solidFill>
                <a:schemeClr val="tx1">
                  <a:lumMod val="50000"/>
                  <a:lumOff val="50000"/>
                </a:schemeClr>
              </a:solidFill>
            </a:endParaRPr>
          </a:p>
          <a:p>
            <a:r>
              <a:rPr lang="en-US" sz="2200" dirty="0">
                <a:solidFill>
                  <a:schemeClr val="tx1"/>
                </a:solidFill>
              </a:rPr>
              <a:t>Page link:</a:t>
            </a:r>
          </a:p>
          <a:p>
            <a:pPr marL="342900" indent="-342900">
              <a:buFont typeface="Arial" panose="020B0604020202020204" pitchFamily="34" charset="0"/>
              <a:buChar char="•"/>
            </a:pPr>
            <a:r>
              <a:rPr lang="en-US" sz="2200" dirty="0"/>
              <a:t>Get Started </a:t>
            </a:r>
            <a:r>
              <a:rPr lang="en-US" sz="2200" dirty="0">
                <a:solidFill>
                  <a:schemeClr val="tx1">
                    <a:lumMod val="50000"/>
                    <a:lumOff val="50000"/>
                  </a:schemeClr>
                </a:solidFill>
              </a:rPr>
              <a:t>(goes to login page)</a:t>
            </a:r>
            <a:endParaRPr lang="en-US" sz="2200"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83B6A7F1-B615-ADF1-5BAC-8FF114EF56EC}"/>
              </a:ext>
            </a:extLst>
          </p:cNvPr>
          <p:cNvPicPr>
            <a:picLocks noChangeAspect="1"/>
          </p:cNvPicPr>
          <p:nvPr/>
        </p:nvPicPr>
        <p:blipFill>
          <a:blip r:embed="rId2"/>
          <a:stretch>
            <a:fillRect/>
          </a:stretch>
        </p:blipFill>
        <p:spPr>
          <a:xfrm>
            <a:off x="-1" y="0"/>
            <a:ext cx="4646245" cy="6881148"/>
          </a:xfrm>
          <a:prstGeom prst="rect">
            <a:avLst/>
          </a:prstGeom>
        </p:spPr>
      </p:pic>
    </p:spTree>
    <p:extLst>
      <p:ext uri="{BB962C8B-B14F-4D97-AF65-F5344CB8AC3E}">
        <p14:creationId xmlns:p14="http://schemas.microsoft.com/office/powerpoint/2010/main" val="315085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login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850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(create new account)</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(when a pet owner already has an account)</a:t>
            </a:r>
          </a:p>
          <a:p>
            <a:pPr marL="342900" indent="-342900">
              <a:buFont typeface="Arial" panose="020B0604020202020204" pitchFamily="34" charset="0"/>
              <a:buChar char="•"/>
            </a:pPr>
            <a:r>
              <a:rPr lang="en-US" dirty="0">
                <a:solidFill>
                  <a:schemeClr val="tx1"/>
                </a:solidFill>
              </a:rPr>
              <a:t>Sign in with Google </a:t>
            </a:r>
            <a:r>
              <a:rPr lang="en-US" dirty="0">
                <a:solidFill>
                  <a:schemeClr val="tx1">
                    <a:lumMod val="50000"/>
                    <a:lumOff val="50000"/>
                  </a:schemeClr>
                </a:solidFill>
              </a:rPr>
              <a:t>(a pet owner can use their Google account to log in)</a:t>
            </a: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29A5E8-1577-F431-D94A-FEF3204C2741}"/>
              </a:ext>
            </a:extLst>
          </p:cNvPr>
          <p:cNvPicPr>
            <a:picLocks noChangeAspect="1"/>
          </p:cNvPicPr>
          <p:nvPr/>
        </p:nvPicPr>
        <p:blipFill>
          <a:blip r:embed="rId2"/>
          <a:stretch>
            <a:fillRect/>
          </a:stretch>
        </p:blipFill>
        <p:spPr>
          <a:xfrm>
            <a:off x="0" y="3050"/>
            <a:ext cx="4074850" cy="6890724"/>
          </a:xfrm>
          <a:prstGeom prst="rect">
            <a:avLst/>
          </a:prstGeom>
        </p:spPr>
      </p:pic>
    </p:spTree>
    <p:extLst>
      <p:ext uri="{BB962C8B-B14F-4D97-AF65-F5344CB8AC3E}">
        <p14:creationId xmlns:p14="http://schemas.microsoft.com/office/powerpoint/2010/main" val="370906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signup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(current page)</a:t>
            </a:r>
          </a:p>
          <a:p>
            <a:endParaRPr lang="en-US" dirty="0">
              <a:solidFill>
                <a:schemeClr val="tx1">
                  <a:lumMod val="50000"/>
                  <a:lumOff val="50000"/>
                </a:schemeClr>
              </a:solidFill>
            </a:endParaRPr>
          </a:p>
          <a:p>
            <a:r>
              <a:rPr lang="en-US" dirty="0">
                <a:solidFill>
                  <a:schemeClr val="tx1"/>
                </a:solidFill>
              </a:rPr>
              <a:t>Page link:</a:t>
            </a:r>
          </a:p>
          <a:p>
            <a:pPr marL="342900" indent="-342900">
              <a:buFont typeface="Arial" panose="020B0604020202020204" pitchFamily="34" charset="0"/>
              <a:buChar char="•"/>
            </a:pPr>
            <a:r>
              <a:rPr lang="en-US" dirty="0"/>
              <a:t>Sign Up </a:t>
            </a:r>
            <a:r>
              <a:rPr lang="en-US" dirty="0">
                <a:solidFill>
                  <a:schemeClr val="tx1">
                    <a:lumMod val="50000"/>
                    <a:lumOff val="50000"/>
                  </a:schemeClr>
                </a:solidFill>
              </a:rPr>
              <a:t>(completes account creation, goes to the login screen)</a:t>
            </a: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03CF8E-83E3-E228-A966-52C52D724E5E}"/>
              </a:ext>
            </a:extLst>
          </p:cNvPr>
          <p:cNvPicPr>
            <a:picLocks noChangeAspect="1"/>
          </p:cNvPicPr>
          <p:nvPr/>
        </p:nvPicPr>
        <p:blipFill>
          <a:blip r:embed="rId2"/>
          <a:stretch>
            <a:fillRect/>
          </a:stretch>
        </p:blipFill>
        <p:spPr>
          <a:xfrm>
            <a:off x="0" y="0"/>
            <a:ext cx="5015883" cy="6857157"/>
          </a:xfrm>
          <a:prstGeom prst="rect">
            <a:avLst/>
          </a:prstGeom>
        </p:spPr>
      </p:pic>
    </p:spTree>
    <p:extLst>
      <p:ext uri="{BB962C8B-B14F-4D97-AF65-F5344CB8AC3E}">
        <p14:creationId xmlns:p14="http://schemas.microsoft.com/office/powerpoint/2010/main" val="82857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329263" cy="956373"/>
          </a:xfrm>
        </p:spPr>
        <p:txBody>
          <a:bodyPr anchor="t">
            <a:normAutofit fontScale="90000"/>
          </a:bodyPr>
          <a:lstStyle/>
          <a:p>
            <a:r>
              <a:rPr lang="en-US" sz="4800" dirty="0"/>
              <a:t>Interface: </a:t>
            </a:r>
            <a:br>
              <a:rPr lang="en-US" sz="4800" dirty="0"/>
            </a:br>
            <a:r>
              <a:rPr lang="en-US" sz="4400" dirty="0"/>
              <a:t>upload image (home)</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400" dirty="0"/>
              <a:t>When a pet owner IS logged in, this is the home page.</a:t>
            </a:r>
            <a:endParaRPr lang="en-US" dirty="0"/>
          </a:p>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Choose File </a:t>
            </a:r>
            <a:r>
              <a:rPr lang="en-US" dirty="0">
                <a:solidFill>
                  <a:schemeClr val="tx1">
                    <a:lumMod val="50000"/>
                    <a:lumOff val="50000"/>
                  </a:schemeClr>
                </a:solidFill>
              </a:rPr>
              <a:t>(opens local file system)</a:t>
            </a:r>
          </a:p>
          <a:p>
            <a:pPr marL="342900" indent="-342900">
              <a:buFont typeface="Arial" panose="020B0604020202020204" pitchFamily="34" charset="0"/>
              <a:buChar char="•"/>
            </a:pPr>
            <a:r>
              <a:rPr lang="en-US" dirty="0"/>
              <a:t>Upload </a:t>
            </a:r>
            <a:r>
              <a:rPr lang="en-US" dirty="0">
                <a:solidFill>
                  <a:schemeClr val="tx1">
                    <a:lumMod val="50000"/>
                    <a:lumOff val="50000"/>
                  </a:schemeClr>
                </a:solidFill>
              </a:rPr>
              <a:t>(uploads file after one is selected)</a:t>
            </a:r>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6A271B5-3873-DB9B-01A4-7CE3DB686DD8}"/>
              </a:ext>
            </a:extLst>
          </p:cNvPr>
          <p:cNvPicPr>
            <a:picLocks noChangeAspect="1"/>
          </p:cNvPicPr>
          <p:nvPr/>
        </p:nvPicPr>
        <p:blipFill>
          <a:blip r:embed="rId2"/>
          <a:stretch>
            <a:fillRect/>
          </a:stretch>
        </p:blipFill>
        <p:spPr>
          <a:xfrm>
            <a:off x="976544" y="0"/>
            <a:ext cx="3159748" cy="6858000"/>
          </a:xfrm>
          <a:prstGeom prst="rect">
            <a:avLst/>
          </a:prstGeom>
        </p:spPr>
      </p:pic>
    </p:spTree>
    <p:extLst>
      <p:ext uri="{BB962C8B-B14F-4D97-AF65-F5344CB8AC3E}">
        <p14:creationId xmlns:p14="http://schemas.microsoft.com/office/powerpoint/2010/main" val="1526137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528046" cy="956373"/>
          </a:xfrm>
        </p:spPr>
        <p:txBody>
          <a:bodyPr anchor="t">
            <a:normAutofit fontScale="90000"/>
          </a:bodyPr>
          <a:lstStyle/>
          <a:p>
            <a:r>
              <a:rPr lang="en-US" sz="4800" dirty="0"/>
              <a:t>Interface: </a:t>
            </a:r>
            <a:br>
              <a:rPr lang="en-US" sz="4800" dirty="0"/>
            </a:br>
            <a:r>
              <a:rPr lang="en-US" sz="4400" dirty="0"/>
              <a:t>Pet name suggestions</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None</a:t>
            </a:r>
            <a:endParaRPr lang="en-US" dirty="0">
              <a:solidFill>
                <a:schemeClr val="tx1">
                  <a:lumMod val="50000"/>
                  <a:lumOff val="50000"/>
                </a:schemeClr>
              </a:solidFill>
            </a:endParaRP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B55EE53-423A-3494-179D-22CE1F8CF9DA}"/>
              </a:ext>
            </a:extLst>
          </p:cNvPr>
          <p:cNvPicPr>
            <a:picLocks noChangeAspect="1"/>
          </p:cNvPicPr>
          <p:nvPr/>
        </p:nvPicPr>
        <p:blipFill>
          <a:blip r:embed="rId2"/>
          <a:stretch>
            <a:fillRect/>
          </a:stretch>
        </p:blipFill>
        <p:spPr>
          <a:xfrm>
            <a:off x="1131699" y="0"/>
            <a:ext cx="2915248" cy="6858000"/>
          </a:xfrm>
          <a:prstGeom prst="rect">
            <a:avLst/>
          </a:prstGeom>
        </p:spPr>
      </p:pic>
    </p:spTree>
    <p:extLst>
      <p:ext uri="{BB962C8B-B14F-4D97-AF65-F5344CB8AC3E}">
        <p14:creationId xmlns:p14="http://schemas.microsoft.com/office/powerpoint/2010/main" val="416652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7289893" cy="967665"/>
          </a:xfrm>
        </p:spPr>
        <p:txBody>
          <a:bodyPr/>
          <a:lstStyle/>
          <a:p>
            <a:r>
              <a:rPr lang="en-US" dirty="0"/>
              <a:t>Output</a:t>
            </a:r>
            <a:br>
              <a:rPr lang="en-US" dirty="0"/>
            </a:br>
            <a:r>
              <a:rPr lang="en-US" dirty="0"/>
              <a:t>Name suggestions: cat, dog, bird</a:t>
            </a:r>
          </a:p>
        </p:txBody>
      </p:sp>
      <p:pic>
        <p:nvPicPr>
          <p:cNvPr id="11" name="Picture Placeholder 10">
            <a:extLst>
              <a:ext uri="{FF2B5EF4-FFF2-40B4-BE49-F238E27FC236}">
                <a16:creationId xmlns:a16="http://schemas.microsoft.com/office/drawing/2014/main" id="{3B99D1B0-723C-C0A3-D145-0D2792037924}"/>
              </a:ext>
            </a:extLst>
          </p:cNvPr>
          <p:cNvPicPr>
            <a:picLocks noGrp="1" noChangeAspect="1"/>
          </p:cNvPicPr>
          <p:nvPr>
            <p:ph type="pic" sz="quarter" idx="10"/>
          </p:nvPr>
        </p:nvPicPr>
        <p:blipFill>
          <a:blip r:embed="rId2"/>
          <a:srcRect l="10581" r="10581"/>
          <a:stretch>
            <a:fillRect/>
          </a:stretch>
        </p:blipFill>
        <p:spPr>
          <a:xfrm>
            <a:off x="960438" y="1119301"/>
            <a:ext cx="3108325" cy="5583238"/>
          </a:xfrm>
        </p:spPr>
      </p:pic>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8</a:t>
            </a:fld>
            <a:endParaRPr lang="en-US" dirty="0"/>
          </a:p>
        </p:txBody>
      </p:sp>
      <p:pic>
        <p:nvPicPr>
          <p:cNvPr id="25" name="Picture 24">
            <a:extLst>
              <a:ext uri="{FF2B5EF4-FFF2-40B4-BE49-F238E27FC236}">
                <a16:creationId xmlns:a16="http://schemas.microsoft.com/office/drawing/2014/main" id="{E633EAE7-410F-8FBC-0BC5-8A25A0DB62E2}"/>
              </a:ext>
            </a:extLst>
          </p:cNvPr>
          <p:cNvPicPr>
            <a:picLocks noChangeAspect="1"/>
          </p:cNvPicPr>
          <p:nvPr/>
        </p:nvPicPr>
        <p:blipFill rotWithShape="1">
          <a:blip r:embed="rId3"/>
          <a:srcRect b="95797"/>
          <a:stretch/>
        </p:blipFill>
        <p:spPr>
          <a:xfrm>
            <a:off x="4762885" y="1035862"/>
            <a:ext cx="2688336" cy="287604"/>
          </a:xfrm>
          <a:prstGeom prst="rect">
            <a:avLst/>
          </a:prstGeom>
        </p:spPr>
      </p:pic>
      <p:pic>
        <p:nvPicPr>
          <p:cNvPr id="26" name="Picture 25">
            <a:extLst>
              <a:ext uri="{FF2B5EF4-FFF2-40B4-BE49-F238E27FC236}">
                <a16:creationId xmlns:a16="http://schemas.microsoft.com/office/drawing/2014/main" id="{D86588C9-506A-23BE-9E51-0BAFEF3BBE59}"/>
              </a:ext>
            </a:extLst>
          </p:cNvPr>
          <p:cNvPicPr>
            <a:picLocks noChangeAspect="1"/>
          </p:cNvPicPr>
          <p:nvPr/>
        </p:nvPicPr>
        <p:blipFill rotWithShape="1">
          <a:blip r:embed="rId3"/>
          <a:srcRect t="21417"/>
          <a:stretch/>
        </p:blipFill>
        <p:spPr>
          <a:xfrm>
            <a:off x="4756606" y="1332115"/>
            <a:ext cx="2694615" cy="5389206"/>
          </a:xfrm>
          <a:prstGeom prst="rect">
            <a:avLst/>
          </a:prstGeom>
        </p:spPr>
      </p:pic>
      <p:pic>
        <p:nvPicPr>
          <p:cNvPr id="28" name="Picture 27">
            <a:extLst>
              <a:ext uri="{FF2B5EF4-FFF2-40B4-BE49-F238E27FC236}">
                <a16:creationId xmlns:a16="http://schemas.microsoft.com/office/drawing/2014/main" id="{D53F47CA-F4B2-DCFD-FED4-A579E2CDBB74}"/>
              </a:ext>
            </a:extLst>
          </p:cNvPr>
          <p:cNvPicPr>
            <a:picLocks noChangeAspect="1"/>
          </p:cNvPicPr>
          <p:nvPr/>
        </p:nvPicPr>
        <p:blipFill>
          <a:blip r:embed="rId4"/>
          <a:stretch>
            <a:fillRect/>
          </a:stretch>
        </p:blipFill>
        <p:spPr>
          <a:xfrm>
            <a:off x="8139064" y="281253"/>
            <a:ext cx="3155553" cy="6421286"/>
          </a:xfrm>
          <a:prstGeom prst="rect">
            <a:avLst/>
          </a:prstGeom>
        </p:spPr>
      </p:pic>
    </p:spTree>
    <p:extLst>
      <p:ext uri="{BB962C8B-B14F-4D97-AF65-F5344CB8AC3E}">
        <p14:creationId xmlns:p14="http://schemas.microsoft.com/office/powerpoint/2010/main" val="90836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11002962" cy="967665"/>
          </a:xfrm>
        </p:spPr>
        <p:txBody>
          <a:bodyPr/>
          <a:lstStyle/>
          <a:p>
            <a:r>
              <a:rPr lang="en-US" dirty="0"/>
              <a:t>Output</a:t>
            </a:r>
            <a:br>
              <a:rPr lang="en-US" dirty="0"/>
            </a:br>
            <a:r>
              <a:rPr lang="en-US" dirty="0"/>
              <a:t>Name suggestions: snake, hamster, cow</a:t>
            </a:r>
          </a:p>
        </p:txBody>
      </p:sp>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9</a:t>
            </a:fld>
            <a:endParaRPr lang="en-US" dirty="0"/>
          </a:p>
        </p:txBody>
      </p:sp>
      <p:pic>
        <p:nvPicPr>
          <p:cNvPr id="12" name="Picture Placeholder 11">
            <a:extLst>
              <a:ext uri="{FF2B5EF4-FFF2-40B4-BE49-F238E27FC236}">
                <a16:creationId xmlns:a16="http://schemas.microsoft.com/office/drawing/2014/main" id="{9AEDA196-1C05-41C1-3FCD-A06E9C024405}"/>
              </a:ext>
            </a:extLst>
          </p:cNvPr>
          <p:cNvPicPr>
            <a:picLocks noGrp="1" noChangeAspect="1"/>
          </p:cNvPicPr>
          <p:nvPr>
            <p:ph type="pic" sz="quarter" idx="10"/>
          </p:nvPr>
        </p:nvPicPr>
        <p:blipFill>
          <a:blip r:embed="rId2"/>
          <a:srcRect l="7128" r="7128"/>
          <a:stretch>
            <a:fillRect/>
          </a:stretch>
        </p:blipFill>
        <p:spPr>
          <a:xfrm>
            <a:off x="960438" y="1039399"/>
            <a:ext cx="3108325" cy="5500688"/>
          </a:xfrm>
        </p:spPr>
      </p:pic>
      <p:pic>
        <p:nvPicPr>
          <p:cNvPr id="14" name="Picture 13">
            <a:extLst>
              <a:ext uri="{FF2B5EF4-FFF2-40B4-BE49-F238E27FC236}">
                <a16:creationId xmlns:a16="http://schemas.microsoft.com/office/drawing/2014/main" id="{B9418222-BACB-6608-7B3B-26A39524BE73}"/>
              </a:ext>
            </a:extLst>
          </p:cNvPr>
          <p:cNvPicPr>
            <a:picLocks noChangeAspect="1"/>
          </p:cNvPicPr>
          <p:nvPr/>
        </p:nvPicPr>
        <p:blipFill>
          <a:blip r:embed="rId3"/>
          <a:stretch>
            <a:fillRect/>
          </a:stretch>
        </p:blipFill>
        <p:spPr>
          <a:xfrm>
            <a:off x="4662452" y="1035198"/>
            <a:ext cx="2867096" cy="5509090"/>
          </a:xfrm>
          <a:prstGeom prst="rect">
            <a:avLst/>
          </a:prstGeom>
        </p:spPr>
      </p:pic>
      <p:pic>
        <p:nvPicPr>
          <p:cNvPr id="16" name="Picture 15">
            <a:extLst>
              <a:ext uri="{FF2B5EF4-FFF2-40B4-BE49-F238E27FC236}">
                <a16:creationId xmlns:a16="http://schemas.microsoft.com/office/drawing/2014/main" id="{41EC01E7-8F26-57D5-62F3-97157F293F2B}"/>
              </a:ext>
            </a:extLst>
          </p:cNvPr>
          <p:cNvPicPr>
            <a:picLocks noChangeAspect="1"/>
          </p:cNvPicPr>
          <p:nvPr/>
        </p:nvPicPr>
        <p:blipFill>
          <a:blip r:embed="rId4"/>
          <a:stretch>
            <a:fillRect/>
          </a:stretch>
        </p:blipFill>
        <p:spPr>
          <a:xfrm>
            <a:off x="8123237" y="1030236"/>
            <a:ext cx="2979786" cy="5509091"/>
          </a:xfrm>
          <a:prstGeom prst="rect">
            <a:avLst/>
          </a:prstGeom>
        </p:spPr>
      </p:pic>
    </p:spTree>
    <p:extLst>
      <p:ext uri="{BB962C8B-B14F-4D97-AF65-F5344CB8AC3E}">
        <p14:creationId xmlns:p14="http://schemas.microsoft.com/office/powerpoint/2010/main" val="9640193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7292</TotalTime>
  <Words>431</Words>
  <Application>Microsoft Office PowerPoint</Application>
  <PresentationFormat>Widescreen</PresentationFormat>
  <Paragraphs>92</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Biome Light</vt:lpstr>
      <vt:lpstr>Calibri</vt:lpstr>
      <vt:lpstr>Calibri Light</vt:lpstr>
      <vt:lpstr>Symbol</vt:lpstr>
      <vt:lpstr>Wingdings</vt:lpstr>
      <vt:lpstr>Office Theme</vt:lpstr>
      <vt:lpstr>System Design &amp; Analysis</vt:lpstr>
      <vt:lpstr>“We’re not to blame for your pet’s bad name”</vt:lpstr>
      <vt:lpstr>Interface: landing page</vt:lpstr>
      <vt:lpstr>Interface:  login page</vt:lpstr>
      <vt:lpstr>Interface:  signup page</vt:lpstr>
      <vt:lpstr>Interface:  upload image (home)</vt:lpstr>
      <vt:lpstr>Interface:  Pet name suggestions</vt:lpstr>
      <vt:lpstr>Output Name suggestions: cat, dog, bird</vt:lpstr>
      <vt:lpstr>Output Name suggestions: snake, hamster, cow</vt:lpstr>
      <vt:lpstr>Technology: hardware &amp; software</vt:lpstr>
      <vt:lpstr>database</vt:lpstr>
      <vt:lpstr>Data flow</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Adria Gratiot</dc:creator>
  <cp:lastModifiedBy>Adria Gratiot</cp:lastModifiedBy>
  <cp:revision>80</cp:revision>
  <dcterms:created xsi:type="dcterms:W3CDTF">2024-02-02T15:32:56Z</dcterms:created>
  <dcterms:modified xsi:type="dcterms:W3CDTF">2024-05-06T17:33:12Z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